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</p:sldIdLst>
  <p:sldSz cx="18288000" cy="10287000"/>
  <p:notesSz cx="6858000" cy="9144000"/>
  <p:embeddedFontLst>
    <p:embeddedFont>
      <p:font typeface="Aileron Regular" charset="1" panose="00000500000000000000"/>
      <p:regular r:id="rId6"/>
    </p:embeddedFont>
    <p:embeddedFont>
      <p:font typeface="Aileron Regular Bold" charset="1" panose="00000800000000000000"/>
      <p:regular r:id="rId7"/>
    </p:embeddedFont>
    <p:embeddedFont>
      <p:font typeface="Aileron Regular Italics" charset="1" panose="00000500000000000000"/>
      <p:regular r:id="rId8"/>
    </p:embeddedFont>
    <p:embeddedFont>
      <p:font typeface="Aileron Regular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Roboto" charset="1" panose="02000000000000000000"/>
      <p:regular r:id="rId14"/>
    </p:embeddedFont>
    <p:embeddedFont>
      <p:font typeface="Roboto Bold" charset="1" panose="02000000000000000000"/>
      <p:regular r:id="rId15"/>
    </p:embeddedFont>
    <p:embeddedFont>
      <p:font typeface="Roboto Italics" charset="1" panose="02000000000000000000"/>
      <p:regular r:id="rId16"/>
    </p:embeddedFont>
    <p:embeddedFont>
      <p:font typeface="Roboto Bold Italics" charset="1" panose="02000000000000000000"/>
      <p:regular r:id="rId17"/>
    </p:embeddedFont>
    <p:embeddedFont>
      <p:font typeface="Poppins Bold" charset="1" panose="02000000000000000000"/>
      <p:regular r:id="rId18"/>
    </p:embeddedFont>
    <p:embeddedFont>
      <p:font typeface="Open Sans Light" charset="1" panose="020B0306030504020204"/>
      <p:regular r:id="rId19"/>
    </p:embeddedFont>
    <p:embeddedFont>
      <p:font typeface="Open Sans Light Bold" charset="1" panose="020B0806030504020204"/>
      <p:regular r:id="rId20"/>
    </p:embeddedFont>
    <p:embeddedFont>
      <p:font typeface="Open Sans Light Italics" charset="1" panose="020B0306030504020204"/>
      <p:regular r:id="rId21"/>
    </p:embeddedFont>
    <p:embeddedFont>
      <p:font typeface="Open Sans Light Bold Italics" charset="1" panose="020B0806030504020204"/>
      <p:regular r:id="rId22"/>
    </p:embeddedFont>
    <p:embeddedFont>
      <p:font typeface="Moontime" charset="1" panose="00000000000000000000"/>
      <p:regular r:id="rId23"/>
    </p:embeddedFont>
    <p:embeddedFont>
      <p:font typeface="Poppins" charset="1" panose="00000500000000000000"/>
      <p:regular r:id="rId24"/>
    </p:embeddedFont>
    <p:embeddedFont>
      <p:font typeface="Poppins Bold" charset="1" panose="00000800000000000000"/>
      <p:regular r:id="rId25"/>
    </p:embeddedFont>
    <p:embeddedFont>
      <p:font typeface="Poppins Italics" charset="1" panose="00000500000000000000"/>
      <p:regular r:id="rId26"/>
    </p:embeddedFont>
    <p:embeddedFont>
      <p:font typeface="Poppins Bold Italics" charset="1" panose="00000800000000000000"/>
      <p:regular r:id="rId27"/>
    </p:embeddedFont>
    <p:embeddedFont>
      <p:font typeface="Canva Sans" charset="1" panose="020B0503030501040103"/>
      <p:regular r:id="rId28"/>
    </p:embeddedFont>
    <p:embeddedFont>
      <p:font typeface="Canva Sans Bold" charset="1" panose="020B0803030501040103"/>
      <p:regular r:id="rId29"/>
    </p:embeddedFont>
    <p:embeddedFont>
      <p:font typeface="Canva Sans Italics" charset="1" panose="020B0503030501040103"/>
      <p:regular r:id="rId30"/>
    </p:embeddedFont>
    <p:embeddedFont>
      <p:font typeface="Canva Sans Bold Italics" charset="1" panose="020B0803030501040103"/>
      <p:regular r:id="rId31"/>
    </p:embeddedFont>
    <p:embeddedFont>
      <p:font typeface="Alice" charset="1" panose="00000500000000000000"/>
      <p:regular r:id="rId32"/>
    </p:embeddedFont>
    <p:embeddedFont>
      <p:font typeface="Alice Bold" charset="1" panose="00000500000000000000"/>
      <p:regular r:id="rId33"/>
    </p:embeddedFont>
    <p:embeddedFont>
      <p:font typeface="Alice Italics" charset="1" panose="00000500000000000000"/>
      <p:regular r:id="rId34"/>
    </p:embeddedFont>
    <p:embeddedFont>
      <p:font typeface="Alice Bold Italics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52" Target="slides/slide17.xml" Type="http://schemas.openxmlformats.org/officeDocument/2006/relationships/slide"/><Relationship Id="rId53" Target="slides/slide18.xml" Type="http://schemas.openxmlformats.org/officeDocument/2006/relationships/slide"/><Relationship Id="rId54" Target="slides/slide19.xml" Type="http://schemas.openxmlformats.org/officeDocument/2006/relationships/slide"/><Relationship Id="rId55" Target="slides/slide20.xml" Type="http://schemas.openxmlformats.org/officeDocument/2006/relationships/slide"/><Relationship Id="rId56" Target="slides/slide21.xml" Type="http://schemas.openxmlformats.org/officeDocument/2006/relationships/slide"/><Relationship Id="rId57" Target="slides/slide22.xml" Type="http://schemas.openxmlformats.org/officeDocument/2006/relationships/slide"/><Relationship Id="rId58" Target="slides/slide2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Relationship Id="rId4" Target="../media/image5.pn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14" Target="../media/image21.png" Type="http://schemas.openxmlformats.org/officeDocument/2006/relationships/image"/><Relationship Id="rId15" Target="../media/image22.svg" Type="http://schemas.openxmlformats.org/officeDocument/2006/relationships/image"/><Relationship Id="rId16" Target="../media/image23.png" Type="http://schemas.openxmlformats.org/officeDocument/2006/relationships/image"/><Relationship Id="rId17" Target="../media/image24.png" Type="http://schemas.openxmlformats.org/officeDocument/2006/relationships/image"/><Relationship Id="rId18" Target="../media/image25.png" Type="http://schemas.openxmlformats.org/officeDocument/2006/relationships/image"/><Relationship Id="rId19" Target="../media/image26.png" Type="http://schemas.openxmlformats.org/officeDocument/2006/relationships/image"/><Relationship Id="rId2" Target="../media/image9.png" Type="http://schemas.openxmlformats.org/officeDocument/2006/relationships/image"/><Relationship Id="rId20" Target="../media/image27.png" Type="http://schemas.openxmlformats.org/officeDocument/2006/relationships/image"/><Relationship Id="rId21" Target="../media/image28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www.kaggle.com/datasets/alexteboul/heart-disease-health-indicators-dataset?select=heart_disease_health_indicators_BRFSS2015.csv" TargetMode="External" Type="http://schemas.openxmlformats.org/officeDocument/2006/relationships/hyperlink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499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5554654" y="0"/>
            <a:ext cx="2733346" cy="2733346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-548574" y="3452370"/>
            <a:ext cx="19385148" cy="3382261"/>
            <a:chOff x="0" y="0"/>
            <a:chExt cx="5105554" cy="890801"/>
          </a:xfrm>
        </p:grpSpPr>
        <p:sp>
          <p:nvSpPr>
            <p:cNvPr name="Freeform 5" id="5"/>
            <p:cNvSpPr/>
            <p:nvPr/>
          </p:nvSpPr>
          <p:spPr>
            <a:xfrm flipH="false" flipV="false">
              <a:off x="0" y="0"/>
              <a:ext cx="5105553" cy="890801"/>
            </a:xfrm>
            <a:custGeom>
              <a:avLst/>
              <a:gdLst/>
              <a:ahLst/>
              <a:cxnLst/>
              <a:rect r="r" b="b" t="t" l="l"/>
              <a:pathLst>
                <a:path h="890801" w="5105553">
                  <a:moveTo>
                    <a:pt x="0" y="0"/>
                  </a:moveTo>
                  <a:lnTo>
                    <a:pt x="5105553" y="0"/>
                  </a:lnTo>
                  <a:lnTo>
                    <a:pt x="5105553" y="890801"/>
                  </a:lnTo>
                  <a:lnTo>
                    <a:pt x="0" y="890801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34596" y="3309495"/>
            <a:ext cx="9372063" cy="33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2"/>
              </a:lnSpc>
            </a:pPr>
            <a:r>
              <a:rPr lang="en-US" sz="7023">
                <a:solidFill>
                  <a:srgbClr val="191919"/>
                </a:solidFill>
                <a:latin typeface="Alice Bold"/>
              </a:rPr>
              <a:t>CS 513 </a:t>
            </a:r>
          </a:p>
          <a:p>
            <a:pPr algn="ctr">
              <a:lnSpc>
                <a:spcPts val="8485"/>
              </a:lnSpc>
              <a:spcBef>
                <a:spcPct val="0"/>
              </a:spcBef>
            </a:pPr>
            <a:r>
              <a:rPr lang="en-US" sz="6060">
                <a:solidFill>
                  <a:srgbClr val="191919"/>
                </a:solidFill>
                <a:latin typeface="Alice Bold"/>
              </a:rPr>
              <a:t>KNOWLEDGE DISCOVERY &amp; DATA MINING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202101" y="4089176"/>
            <a:ext cx="5208865" cy="183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7"/>
              </a:lnSpc>
            </a:pPr>
            <a:r>
              <a:rPr lang="en-US" sz="5269">
                <a:solidFill>
                  <a:srgbClr val="191919"/>
                </a:solidFill>
                <a:latin typeface="Alice Bold"/>
              </a:rPr>
              <a:t>Heart Disease Prediction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5703" y="523875"/>
            <a:ext cx="9467493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FEATURE EXTRACTION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272620" y="2564810"/>
            <a:ext cx="7553766" cy="818710"/>
          </a:xfrm>
          <a:prstGeom prst="rect">
            <a:avLst/>
          </a:prstGeom>
          <a:solidFill>
            <a:srgbClr val="01A0C4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15908" b="0"/>
          <a:stretch>
            <a:fillRect/>
          </a:stretch>
        </p:blipFill>
        <p:spPr>
          <a:xfrm flipH="false" flipV="false" rot="0">
            <a:off x="272620" y="3364990"/>
            <a:ext cx="7553766" cy="5203442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272620" y="3364990"/>
            <a:ext cx="7553766" cy="5536056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1459725" y="2728420"/>
            <a:ext cx="517955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Top 12 correlated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230822" y="2564810"/>
            <a:ext cx="10153249" cy="6336236"/>
            <a:chOff x="0" y="0"/>
            <a:chExt cx="13537665" cy="8448314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1091614"/>
              <a:ext cx="13537665" cy="6138196"/>
            </a:xfrm>
            <a:prstGeom prst="rect">
              <a:avLst/>
            </a:prstGeom>
          </p:spPr>
        </p:pic>
        <p:sp>
          <p:nvSpPr>
            <p:cNvPr name="AutoShape 9" id="9"/>
            <p:cNvSpPr/>
            <p:nvPr/>
          </p:nvSpPr>
          <p:spPr>
            <a:xfrm rot="0">
              <a:off x="0" y="0"/>
              <a:ext cx="13028571" cy="1091614"/>
            </a:xfrm>
            <a:prstGeom prst="rect">
              <a:avLst/>
            </a:prstGeom>
            <a:solidFill>
              <a:srgbClr val="01A0C4"/>
            </a:solidFill>
          </p:spPr>
        </p:sp>
        <p:sp>
          <p:nvSpPr>
            <p:cNvPr name="AutoShape 10" id="10"/>
            <p:cNvSpPr/>
            <p:nvPr/>
          </p:nvSpPr>
          <p:spPr>
            <a:xfrm rot="0">
              <a:off x="0" y="1066906"/>
              <a:ext cx="13028571" cy="7381408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2714518" y="240372"/>
              <a:ext cx="6906075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Bold"/>
                </a:rPr>
                <a:t>Rest 9 features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56341" y="732433"/>
            <a:ext cx="7838956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MODEL SELECTION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244679" y="3126687"/>
            <a:ext cx="13798643" cy="5852327"/>
            <a:chOff x="0" y="0"/>
            <a:chExt cx="18398190" cy="7803103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6191453"/>
              <a:ext cx="8601513" cy="1611650"/>
              <a:chOff x="0" y="0"/>
              <a:chExt cx="5796346" cy="111252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>
                <a:off x="0" y="0"/>
                <a:ext cx="5796346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5796346">
                    <a:moveTo>
                      <a:pt x="524389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243896" y="1113790"/>
                    </a:lnTo>
                    <a:lnTo>
                      <a:pt x="5796346" y="558800"/>
                    </a:lnTo>
                    <a:lnTo>
                      <a:pt x="5243896" y="0"/>
                    </a:ln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name="Freeform 6" id="6"/>
              <p:cNvSpPr/>
              <p:nvPr/>
            </p:nvSpPr>
            <p:spPr>
              <a:xfrm flipH="false" flipV="false">
                <a:off x="162990" y="172720"/>
                <a:ext cx="758600" cy="762000"/>
              </a:xfrm>
              <a:custGeom>
                <a:avLst/>
                <a:gdLst/>
                <a:ahLst/>
                <a:cxnLst/>
                <a:rect r="r" b="b" t="t" l="l"/>
                <a:pathLst>
                  <a:path h="762000" w="758600">
                    <a:moveTo>
                      <a:pt x="379300" y="0"/>
                    </a:moveTo>
                    <a:cubicBezTo>
                      <a:pt x="589055" y="938"/>
                      <a:pt x="758600" y="171243"/>
                      <a:pt x="758600" y="381000"/>
                    </a:cubicBezTo>
                    <a:cubicBezTo>
                      <a:pt x="758600" y="590757"/>
                      <a:pt x="589055" y="761062"/>
                      <a:pt x="379300" y="762000"/>
                    </a:cubicBezTo>
                    <a:cubicBezTo>
                      <a:pt x="169545" y="761062"/>
                      <a:pt x="0" y="590757"/>
                      <a:pt x="0" y="381000"/>
                    </a:cubicBezTo>
                    <a:cubicBezTo>
                      <a:pt x="0" y="171243"/>
                      <a:pt x="169545" y="938"/>
                      <a:pt x="379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4125627"/>
              <a:ext cx="8601513" cy="1611650"/>
              <a:chOff x="0" y="0"/>
              <a:chExt cx="5796346" cy="11125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>
                <a:off x="0" y="0"/>
                <a:ext cx="5796346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5796346">
                    <a:moveTo>
                      <a:pt x="524389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243896" y="1113790"/>
                    </a:lnTo>
                    <a:lnTo>
                      <a:pt x="5796346" y="558800"/>
                    </a:lnTo>
                    <a:lnTo>
                      <a:pt x="5243896" y="0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</p:sp>
          <p:sp>
            <p:nvSpPr>
              <p:cNvPr name="Freeform 9" id="9"/>
              <p:cNvSpPr/>
              <p:nvPr/>
            </p:nvSpPr>
            <p:spPr>
              <a:xfrm flipH="false" flipV="false">
                <a:off x="162990" y="172720"/>
                <a:ext cx="758600" cy="762000"/>
              </a:xfrm>
              <a:custGeom>
                <a:avLst/>
                <a:gdLst/>
                <a:ahLst/>
                <a:cxnLst/>
                <a:rect r="r" b="b" t="t" l="l"/>
                <a:pathLst>
                  <a:path h="762000" w="758600">
                    <a:moveTo>
                      <a:pt x="379300" y="0"/>
                    </a:moveTo>
                    <a:cubicBezTo>
                      <a:pt x="589055" y="938"/>
                      <a:pt x="758600" y="171243"/>
                      <a:pt x="758600" y="381000"/>
                    </a:cubicBezTo>
                    <a:cubicBezTo>
                      <a:pt x="758600" y="590757"/>
                      <a:pt x="589055" y="761062"/>
                      <a:pt x="379300" y="762000"/>
                    </a:cubicBezTo>
                    <a:cubicBezTo>
                      <a:pt x="169545" y="761062"/>
                      <a:pt x="0" y="590757"/>
                      <a:pt x="0" y="381000"/>
                    </a:cubicBezTo>
                    <a:cubicBezTo>
                      <a:pt x="0" y="171243"/>
                      <a:pt x="169545" y="938"/>
                      <a:pt x="379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0" y="2065827"/>
              <a:ext cx="8601513" cy="1611650"/>
              <a:chOff x="0" y="0"/>
              <a:chExt cx="5796346" cy="111252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>
                <a:off x="0" y="0"/>
                <a:ext cx="5796346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5796346">
                    <a:moveTo>
                      <a:pt x="524389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243896" y="1113790"/>
                    </a:lnTo>
                    <a:lnTo>
                      <a:pt x="5796346" y="558800"/>
                    </a:lnTo>
                    <a:lnTo>
                      <a:pt x="5243896" y="0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name="Freeform 12" id="12"/>
              <p:cNvSpPr/>
              <p:nvPr/>
            </p:nvSpPr>
            <p:spPr>
              <a:xfrm flipH="false" flipV="false">
                <a:off x="162990" y="172720"/>
                <a:ext cx="758600" cy="762000"/>
              </a:xfrm>
              <a:custGeom>
                <a:avLst/>
                <a:gdLst/>
                <a:ahLst/>
                <a:cxnLst/>
                <a:rect r="r" b="b" t="t" l="l"/>
                <a:pathLst>
                  <a:path h="762000" w="758600">
                    <a:moveTo>
                      <a:pt x="379300" y="0"/>
                    </a:moveTo>
                    <a:cubicBezTo>
                      <a:pt x="589055" y="938"/>
                      <a:pt x="758600" y="171243"/>
                      <a:pt x="758600" y="381000"/>
                    </a:cubicBezTo>
                    <a:cubicBezTo>
                      <a:pt x="758600" y="590757"/>
                      <a:pt x="589055" y="761062"/>
                      <a:pt x="379300" y="762000"/>
                    </a:cubicBezTo>
                    <a:cubicBezTo>
                      <a:pt x="169545" y="761062"/>
                      <a:pt x="0" y="590757"/>
                      <a:pt x="0" y="381000"/>
                    </a:cubicBezTo>
                    <a:cubicBezTo>
                      <a:pt x="0" y="171243"/>
                      <a:pt x="169545" y="938"/>
                      <a:pt x="379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8601513" cy="1611650"/>
              <a:chOff x="0" y="0"/>
              <a:chExt cx="5796346" cy="111252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5796346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5796346">
                    <a:moveTo>
                      <a:pt x="524389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243896" y="1113790"/>
                    </a:lnTo>
                    <a:lnTo>
                      <a:pt x="5796346" y="558800"/>
                    </a:lnTo>
                    <a:lnTo>
                      <a:pt x="5243896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Freeform 15" id="15"/>
              <p:cNvSpPr/>
              <p:nvPr/>
            </p:nvSpPr>
            <p:spPr>
              <a:xfrm flipH="false" flipV="false">
                <a:off x="162990" y="172720"/>
                <a:ext cx="758600" cy="762000"/>
              </a:xfrm>
              <a:custGeom>
                <a:avLst/>
                <a:gdLst/>
                <a:ahLst/>
                <a:cxnLst/>
                <a:rect r="r" b="b" t="t" l="l"/>
                <a:pathLst>
                  <a:path h="762000" w="758600">
                    <a:moveTo>
                      <a:pt x="379300" y="0"/>
                    </a:moveTo>
                    <a:cubicBezTo>
                      <a:pt x="589055" y="938"/>
                      <a:pt x="758600" y="171243"/>
                      <a:pt x="758600" y="381000"/>
                    </a:cubicBezTo>
                    <a:cubicBezTo>
                      <a:pt x="758600" y="590757"/>
                      <a:pt x="589055" y="761062"/>
                      <a:pt x="379300" y="762000"/>
                    </a:cubicBezTo>
                    <a:cubicBezTo>
                      <a:pt x="169545" y="761062"/>
                      <a:pt x="0" y="590757"/>
                      <a:pt x="0" y="381000"/>
                    </a:cubicBezTo>
                    <a:cubicBezTo>
                      <a:pt x="0" y="171243"/>
                      <a:pt x="169545" y="938"/>
                      <a:pt x="379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9796677" y="6191453"/>
              <a:ext cx="8601513" cy="1611650"/>
              <a:chOff x="0" y="0"/>
              <a:chExt cx="5796346" cy="111252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>
                <a:off x="0" y="0"/>
                <a:ext cx="5796346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5796346">
                    <a:moveTo>
                      <a:pt x="524389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243896" y="1113790"/>
                    </a:lnTo>
                    <a:lnTo>
                      <a:pt x="5796346" y="558800"/>
                    </a:lnTo>
                    <a:lnTo>
                      <a:pt x="5243896" y="0"/>
                    </a:lnTo>
                    <a:close/>
                  </a:path>
                </a:pathLst>
              </a:custGeom>
              <a:solidFill>
                <a:srgbClr val="3EDAD8"/>
              </a:solidFill>
            </p:spPr>
          </p:sp>
          <p:sp>
            <p:nvSpPr>
              <p:cNvPr name="Freeform 18" id="18"/>
              <p:cNvSpPr/>
              <p:nvPr/>
            </p:nvSpPr>
            <p:spPr>
              <a:xfrm flipH="false" flipV="false">
                <a:off x="162990" y="172720"/>
                <a:ext cx="758600" cy="762000"/>
              </a:xfrm>
              <a:custGeom>
                <a:avLst/>
                <a:gdLst/>
                <a:ahLst/>
                <a:cxnLst/>
                <a:rect r="r" b="b" t="t" l="l"/>
                <a:pathLst>
                  <a:path h="762000" w="758600">
                    <a:moveTo>
                      <a:pt x="379300" y="0"/>
                    </a:moveTo>
                    <a:cubicBezTo>
                      <a:pt x="589055" y="938"/>
                      <a:pt x="758600" y="171243"/>
                      <a:pt x="758600" y="381000"/>
                    </a:cubicBezTo>
                    <a:cubicBezTo>
                      <a:pt x="758600" y="590757"/>
                      <a:pt x="589055" y="761062"/>
                      <a:pt x="379300" y="762000"/>
                    </a:cubicBezTo>
                    <a:cubicBezTo>
                      <a:pt x="169545" y="761062"/>
                      <a:pt x="0" y="590757"/>
                      <a:pt x="0" y="381000"/>
                    </a:cubicBezTo>
                    <a:cubicBezTo>
                      <a:pt x="0" y="171243"/>
                      <a:pt x="169545" y="938"/>
                      <a:pt x="379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9796677" y="4125627"/>
              <a:ext cx="8601513" cy="1611650"/>
              <a:chOff x="0" y="0"/>
              <a:chExt cx="5796346" cy="111252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>
                <a:off x="0" y="0"/>
                <a:ext cx="5796346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5796346">
                    <a:moveTo>
                      <a:pt x="524389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243896" y="1113790"/>
                    </a:lnTo>
                    <a:lnTo>
                      <a:pt x="5796346" y="558800"/>
                    </a:lnTo>
                    <a:lnTo>
                      <a:pt x="5243896" y="0"/>
                    </a:lnTo>
                    <a:close/>
                  </a:path>
                </a:pathLst>
              </a:custGeom>
              <a:solidFill>
                <a:srgbClr val="37C9EF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>
                <a:off x="162990" y="172720"/>
                <a:ext cx="758600" cy="762000"/>
              </a:xfrm>
              <a:custGeom>
                <a:avLst/>
                <a:gdLst/>
                <a:ahLst/>
                <a:cxnLst/>
                <a:rect r="r" b="b" t="t" l="l"/>
                <a:pathLst>
                  <a:path h="762000" w="758600">
                    <a:moveTo>
                      <a:pt x="379300" y="0"/>
                    </a:moveTo>
                    <a:cubicBezTo>
                      <a:pt x="589055" y="938"/>
                      <a:pt x="758600" y="171243"/>
                      <a:pt x="758600" y="381000"/>
                    </a:cubicBezTo>
                    <a:cubicBezTo>
                      <a:pt x="758600" y="590757"/>
                      <a:pt x="589055" y="761062"/>
                      <a:pt x="379300" y="762000"/>
                    </a:cubicBezTo>
                    <a:cubicBezTo>
                      <a:pt x="169545" y="761062"/>
                      <a:pt x="0" y="590757"/>
                      <a:pt x="0" y="381000"/>
                    </a:cubicBezTo>
                    <a:cubicBezTo>
                      <a:pt x="0" y="171243"/>
                      <a:pt x="169545" y="938"/>
                      <a:pt x="379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0">
              <a:off x="9796677" y="2065827"/>
              <a:ext cx="8601513" cy="1611650"/>
              <a:chOff x="0" y="0"/>
              <a:chExt cx="5796346" cy="111252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>
                <a:off x="0" y="0"/>
                <a:ext cx="5796346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5796346">
                    <a:moveTo>
                      <a:pt x="524389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243896" y="1113790"/>
                    </a:lnTo>
                    <a:lnTo>
                      <a:pt x="5796346" y="558800"/>
                    </a:lnTo>
                    <a:lnTo>
                      <a:pt x="5243896" y="0"/>
                    </a:lnTo>
                    <a:close/>
                  </a:path>
                </a:pathLst>
              </a:custGeom>
              <a:solidFill>
                <a:srgbClr val="2C92D5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>
                <a:off x="162990" y="172720"/>
                <a:ext cx="758600" cy="762000"/>
              </a:xfrm>
              <a:custGeom>
                <a:avLst/>
                <a:gdLst/>
                <a:ahLst/>
                <a:cxnLst/>
                <a:rect r="r" b="b" t="t" l="l"/>
                <a:pathLst>
                  <a:path h="762000" w="758600">
                    <a:moveTo>
                      <a:pt x="379300" y="0"/>
                    </a:moveTo>
                    <a:cubicBezTo>
                      <a:pt x="589055" y="938"/>
                      <a:pt x="758600" y="171243"/>
                      <a:pt x="758600" y="381000"/>
                    </a:cubicBezTo>
                    <a:cubicBezTo>
                      <a:pt x="758600" y="590757"/>
                      <a:pt x="589055" y="761062"/>
                      <a:pt x="379300" y="762000"/>
                    </a:cubicBezTo>
                    <a:cubicBezTo>
                      <a:pt x="169545" y="761062"/>
                      <a:pt x="0" y="590757"/>
                      <a:pt x="0" y="381000"/>
                    </a:cubicBezTo>
                    <a:cubicBezTo>
                      <a:pt x="0" y="171243"/>
                      <a:pt x="169545" y="938"/>
                      <a:pt x="379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name="Group 25" id="25"/>
            <p:cNvGrpSpPr/>
            <p:nvPr/>
          </p:nvGrpSpPr>
          <p:grpSpPr>
            <a:xfrm rot="0">
              <a:off x="9796677" y="0"/>
              <a:ext cx="8601513" cy="1611650"/>
              <a:chOff x="0" y="0"/>
              <a:chExt cx="5796346" cy="111252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>
                <a:off x="0" y="0"/>
                <a:ext cx="5796346" cy="1113790"/>
              </a:xfrm>
              <a:custGeom>
                <a:avLst/>
                <a:gdLst/>
                <a:ahLst/>
                <a:cxnLst/>
                <a:rect r="r" b="b" t="t" l="l"/>
                <a:pathLst>
                  <a:path h="1113790" w="5796346">
                    <a:moveTo>
                      <a:pt x="5243896" y="0"/>
                    </a:moveTo>
                    <a:lnTo>
                      <a:pt x="553720" y="0"/>
                    </a:lnTo>
                    <a:cubicBezTo>
                      <a:pt x="247650" y="0"/>
                      <a:pt x="0" y="247650"/>
                      <a:pt x="0" y="553720"/>
                    </a:cubicBezTo>
                    <a:cubicBezTo>
                      <a:pt x="0" y="859790"/>
                      <a:pt x="247650" y="1107440"/>
                      <a:pt x="553720" y="1107440"/>
                    </a:cubicBezTo>
                    <a:lnTo>
                      <a:pt x="5243896" y="1113790"/>
                    </a:lnTo>
                    <a:lnTo>
                      <a:pt x="5796346" y="558800"/>
                    </a:lnTo>
                    <a:lnTo>
                      <a:pt x="5243896" y="0"/>
                    </a:lnTo>
                    <a:close/>
                  </a:path>
                </a:pathLst>
              </a:custGeom>
              <a:solidFill>
                <a:srgbClr val="13538A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>
                <a:off x="162990" y="172720"/>
                <a:ext cx="758600" cy="762000"/>
              </a:xfrm>
              <a:custGeom>
                <a:avLst/>
                <a:gdLst/>
                <a:ahLst/>
                <a:cxnLst/>
                <a:rect r="r" b="b" t="t" l="l"/>
                <a:pathLst>
                  <a:path h="762000" w="758600">
                    <a:moveTo>
                      <a:pt x="379300" y="0"/>
                    </a:moveTo>
                    <a:cubicBezTo>
                      <a:pt x="589055" y="938"/>
                      <a:pt x="758600" y="171243"/>
                      <a:pt x="758600" y="381000"/>
                    </a:cubicBezTo>
                    <a:cubicBezTo>
                      <a:pt x="758600" y="590757"/>
                      <a:pt x="589055" y="761062"/>
                      <a:pt x="379300" y="762000"/>
                    </a:cubicBezTo>
                    <a:cubicBezTo>
                      <a:pt x="169545" y="761062"/>
                      <a:pt x="0" y="590757"/>
                      <a:pt x="0" y="381000"/>
                    </a:cubicBezTo>
                    <a:cubicBezTo>
                      <a:pt x="0" y="171243"/>
                      <a:pt x="169545" y="938"/>
                      <a:pt x="3793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8" id="28"/>
            <p:cNvSpPr txBox="true"/>
            <p:nvPr/>
          </p:nvSpPr>
          <p:spPr>
            <a:xfrm rot="0">
              <a:off x="1863729" y="391017"/>
              <a:ext cx="5550953" cy="76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7"/>
                </a:lnSpc>
              </a:pPr>
              <a:r>
                <a:rPr lang="en-US" sz="3440">
                  <a:solidFill>
                    <a:srgbClr val="000000"/>
                  </a:solidFill>
                  <a:latin typeface="Canva Sans Bold"/>
                </a:rPr>
                <a:t>Logistic Regression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308058" y="2460987"/>
              <a:ext cx="5550953" cy="76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7"/>
                </a:lnSpc>
              </a:pPr>
              <a:r>
                <a:rPr lang="en-US" sz="3440">
                  <a:solidFill>
                    <a:srgbClr val="000000"/>
                  </a:solidFill>
                  <a:latin typeface="Canva Sans Bold"/>
                </a:rPr>
                <a:t>Random Forrest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525280" y="4525202"/>
              <a:ext cx="6178578" cy="76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7"/>
                </a:lnSpc>
              </a:pPr>
              <a:r>
                <a:rPr lang="en-US" sz="3440">
                  <a:solidFill>
                    <a:srgbClr val="000000"/>
                  </a:solidFill>
                  <a:latin typeface="Canva Sans Bold"/>
                </a:rPr>
                <a:t>K Nearest Neighbor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818247" y="6572301"/>
              <a:ext cx="5550953" cy="76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7"/>
                </a:lnSpc>
              </a:pPr>
              <a:r>
                <a:rPr lang="en-US" sz="3440">
                  <a:solidFill>
                    <a:srgbClr val="000000"/>
                  </a:solidFill>
                  <a:latin typeface="Canva Sans Bold"/>
                </a:rPr>
                <a:t>Naive Bayes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1016302" y="391017"/>
              <a:ext cx="5550953" cy="76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817"/>
                </a:lnSpc>
              </a:pPr>
              <a:r>
                <a:rPr lang="en-US" sz="3440">
                  <a:solidFill>
                    <a:srgbClr val="000000"/>
                  </a:solidFill>
                  <a:latin typeface="Canva Sans Bold"/>
                </a:rPr>
                <a:t>Decision Trees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1792097" y="2453831"/>
              <a:ext cx="5550953" cy="76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17"/>
                </a:lnSpc>
              </a:pPr>
              <a:r>
                <a:rPr lang="en-US" sz="3440">
                  <a:solidFill>
                    <a:srgbClr val="000000"/>
                  </a:solidFill>
                  <a:latin typeface="Canva Sans Bold"/>
                </a:rPr>
                <a:t>ADABoost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1792097" y="4525202"/>
              <a:ext cx="5550953" cy="76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17"/>
                </a:lnSpc>
              </a:pPr>
              <a:r>
                <a:rPr lang="en-US" sz="3440">
                  <a:solidFill>
                    <a:srgbClr val="000000"/>
                  </a:solidFill>
                  <a:latin typeface="Canva Sans Bold"/>
                </a:rPr>
                <a:t>SVM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1792097" y="6572301"/>
              <a:ext cx="5550953" cy="762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817"/>
                </a:lnSpc>
              </a:pPr>
              <a:r>
                <a:rPr lang="en-US" sz="3440">
                  <a:solidFill>
                    <a:srgbClr val="000000"/>
                  </a:solidFill>
                  <a:latin typeface="Canva Sans Bold"/>
                </a:rPr>
                <a:t>ANN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74566" y="732433"/>
            <a:ext cx="9569768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LOGISTIC REGRESSION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074566" y="2236113"/>
            <a:ext cx="9994422" cy="818710"/>
          </a:xfrm>
          <a:prstGeom prst="rect">
            <a:avLst/>
          </a:prstGeom>
          <a:solidFill>
            <a:srgbClr val="3AC1DF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74566" y="3054823"/>
            <a:ext cx="9994422" cy="645094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269671" y="2399723"/>
            <a:ext cx="517955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Evaluation Metrics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95978" y="752475"/>
            <a:ext cx="7926943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RANDOM FORREST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74566" y="2236113"/>
            <a:ext cx="9994422" cy="7506290"/>
            <a:chOff x="0" y="0"/>
            <a:chExt cx="13325896" cy="10008387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1091614"/>
              <a:ext cx="13325896" cy="8916773"/>
            </a:xfrm>
            <a:prstGeom prst="rect">
              <a:avLst/>
            </a:prstGeom>
          </p:spPr>
        </p:pic>
        <p:sp>
          <p:nvSpPr>
            <p:cNvPr name="AutoShape 5" id="5"/>
            <p:cNvSpPr/>
            <p:nvPr/>
          </p:nvSpPr>
          <p:spPr>
            <a:xfrm rot="0">
              <a:off x="0" y="0"/>
              <a:ext cx="13325896" cy="1091614"/>
            </a:xfrm>
            <a:prstGeom prst="rect">
              <a:avLst/>
            </a:prstGeom>
            <a:solidFill>
              <a:srgbClr val="01A0C4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926808" y="240372"/>
              <a:ext cx="690607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 Bold"/>
                </a:rPr>
                <a:t>Evaluation Metrics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451733" y="2098692"/>
            <a:ext cx="9384533" cy="772554"/>
          </a:xfrm>
          <a:prstGeom prst="rect">
            <a:avLst/>
          </a:prstGeom>
          <a:solidFill>
            <a:srgbClr val="3EDAD8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51733" y="2871247"/>
            <a:ext cx="9384533" cy="715178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4162970" y="600075"/>
            <a:ext cx="9392960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K NEAREST NEIGHBOR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42145" y="2232005"/>
            <a:ext cx="4887551" cy="429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02"/>
              </a:lnSpc>
            </a:pPr>
            <a:r>
              <a:rPr lang="en-US" sz="2359">
                <a:solidFill>
                  <a:srgbClr val="000000"/>
                </a:solidFill>
                <a:latin typeface="Poppins Bold"/>
              </a:rPr>
              <a:t>Evaluation Metrics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50170" y="617309"/>
            <a:ext cx="561855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NAIVE BAYES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74566" y="2236113"/>
            <a:ext cx="9994422" cy="7548899"/>
            <a:chOff x="0" y="0"/>
            <a:chExt cx="13325896" cy="10065199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325896" cy="1091614"/>
            </a:xfrm>
            <a:prstGeom prst="rect">
              <a:avLst/>
            </a:prstGeom>
            <a:solidFill>
              <a:srgbClr val="3AC1DF"/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1091614"/>
              <a:ext cx="13325896" cy="8973585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2926808" y="240372"/>
              <a:ext cx="690607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 Bold"/>
                </a:rPr>
                <a:t>Evaluation Metrics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600884"/>
            <a:ext cx="18288000" cy="59000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982" y="895350"/>
            <a:ext cx="1586293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EVALUATION METRICS COMPARISION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2782174"/>
            <a:ext cx="18939776" cy="716351"/>
          </a:xfrm>
          <a:prstGeom prst="rect">
            <a:avLst/>
          </a:prstGeom>
          <a:solidFill>
            <a:srgbClr val="01A0C4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5799779" y="2945784"/>
            <a:ext cx="682842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Accuracy, Precision &amp; Recall Comparison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382170" y="895350"/>
            <a:ext cx="6954560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DECISION TREES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074566" y="2236113"/>
            <a:ext cx="9994422" cy="7457604"/>
            <a:chOff x="0" y="0"/>
            <a:chExt cx="13325896" cy="9943472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13325896" cy="1091614"/>
            </a:xfrm>
            <a:prstGeom prst="rect">
              <a:avLst/>
            </a:prstGeom>
            <a:solidFill>
              <a:srgbClr val="3EDAD8"/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0" y="1091614"/>
              <a:ext cx="13325896" cy="8851859"/>
            </a:xfrm>
            <a:prstGeom prst="rect">
              <a:avLst/>
            </a:prstGeom>
          </p:spPr>
        </p:pic>
        <p:sp>
          <p:nvSpPr>
            <p:cNvPr name="TextBox 6" id="6"/>
            <p:cNvSpPr txBox="true"/>
            <p:nvPr/>
          </p:nvSpPr>
          <p:spPr>
            <a:xfrm rot="0">
              <a:off x="2926808" y="240372"/>
              <a:ext cx="6906075" cy="5662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Poppins Bold"/>
                </a:rPr>
                <a:t>Evaluation Metrics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3317" y="895350"/>
            <a:ext cx="1431226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ADAPTIVE BOOSTING(ADABoost) 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4074566" y="2236113"/>
            <a:ext cx="9994422" cy="818710"/>
          </a:xfrm>
          <a:prstGeom prst="rect">
            <a:avLst/>
          </a:prstGeom>
          <a:solidFill>
            <a:srgbClr val="2C92D5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74566" y="3054823"/>
            <a:ext cx="9994422" cy="653206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269671" y="2399723"/>
            <a:ext cx="517955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Evaluation Metrics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074566" y="2236113"/>
            <a:ext cx="9994422" cy="818710"/>
          </a:xfrm>
          <a:prstGeom prst="rect">
            <a:avLst/>
          </a:prstGeom>
          <a:solidFill>
            <a:srgbClr val="3AC1DF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74566" y="3054823"/>
            <a:ext cx="9994422" cy="646048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866319" y="895350"/>
            <a:ext cx="11986260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SUPPORT VECTOR MACHINE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69671" y="2399723"/>
            <a:ext cx="517955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Evaluation Metrics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64000"/>
          </a:blip>
          <a:srcRect l="0" t="28906" r="0" b="289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25559" y="3149589"/>
            <a:ext cx="3731845" cy="373184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2D7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836109" y="3331070"/>
            <a:ext cx="3349845" cy="3349831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354" r="-354" t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5062877" y="3149589"/>
            <a:ext cx="3731845" cy="3722320"/>
            <a:chOff x="0" y="0"/>
            <a:chExt cx="812800" cy="810725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29017" y="0"/>
              <a:ext cx="754765" cy="810725"/>
            </a:xfrm>
            <a:custGeom>
              <a:avLst/>
              <a:gdLst/>
              <a:ahLst/>
              <a:cxnLst/>
              <a:rect r="r" b="b" t="t" l="l"/>
              <a:pathLst>
                <a:path h="810725" w="754765">
                  <a:moveTo>
                    <a:pt x="377383" y="0"/>
                  </a:moveTo>
                  <a:cubicBezTo>
                    <a:pt x="590028" y="15222"/>
                    <a:pt x="754765" y="192174"/>
                    <a:pt x="754765" y="405363"/>
                  </a:cubicBezTo>
                  <a:cubicBezTo>
                    <a:pt x="754765" y="618552"/>
                    <a:pt x="590028" y="795503"/>
                    <a:pt x="377383" y="810725"/>
                  </a:cubicBezTo>
                  <a:cubicBezTo>
                    <a:pt x="164738" y="795503"/>
                    <a:pt x="0" y="618552"/>
                    <a:pt x="0" y="405363"/>
                  </a:cubicBezTo>
                  <a:cubicBezTo>
                    <a:pt x="0" y="192174"/>
                    <a:pt x="164738" y="15222"/>
                    <a:pt x="377383" y="0"/>
                  </a:cubicBezTo>
                  <a:close/>
                </a:path>
              </a:pathLst>
            </a:custGeom>
            <a:solidFill>
              <a:srgbClr val="002D7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272927" y="3340595"/>
            <a:ext cx="3349845" cy="3349831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-16666" b="-16666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9588309" y="3149589"/>
            <a:ext cx="3731845" cy="373184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2D7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779309" y="3340595"/>
            <a:ext cx="3349845" cy="3349831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r="0" t="-16666" b="-16666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824080" y="3149589"/>
            <a:ext cx="3731845" cy="373184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2D7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14034630" y="3331070"/>
            <a:ext cx="3349845" cy="3349831"/>
            <a:chOff x="0" y="0"/>
            <a:chExt cx="6350000" cy="6349975"/>
          </a:xfrm>
        </p:grpSpPr>
        <p:sp>
          <p:nvSpPr>
            <p:cNvPr name="Freeform 22" id="22"/>
            <p:cNvSpPr/>
            <p:nvPr/>
          </p:nvSpPr>
          <p:spPr>
            <a:xfrm flipH="false" flipV="false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r="0" t="-11956" b="-11956"/>
              </a:stretch>
            </a:blipFill>
          </p:spPr>
        </p:sp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301102" y="7509699"/>
            <a:ext cx="4380760" cy="65711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4631697" y="7481124"/>
            <a:ext cx="4380760" cy="657114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8939394" y="7481124"/>
            <a:ext cx="4380760" cy="657114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7"/>
          <a:srcRect l="0" t="6454" r="0" b="6454"/>
          <a:stretch>
            <a:fillRect/>
          </a:stretch>
        </p:blipFill>
        <p:spPr>
          <a:xfrm flipH="false" flipV="false" rot="0">
            <a:off x="13194531" y="7481124"/>
            <a:ext cx="5030042" cy="657114"/>
          </a:xfrm>
          <a:prstGeom prst="rect">
            <a:avLst/>
          </a:prstGeom>
        </p:spPr>
      </p:pic>
      <p:sp>
        <p:nvSpPr>
          <p:cNvPr name="TextBox 27" id="27"/>
          <p:cNvSpPr txBox="true"/>
          <p:nvPr/>
        </p:nvSpPr>
        <p:spPr>
          <a:xfrm rot="0">
            <a:off x="6627742" y="895350"/>
            <a:ext cx="446341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OUR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0937" y="7523931"/>
            <a:ext cx="438076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7CDC2"/>
                </a:solidFill>
                <a:latin typeface="Canva Sans"/>
              </a:rPr>
              <a:t>Shloka Singh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4631697" y="7509458"/>
            <a:ext cx="438076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7CDC2"/>
                </a:solidFill>
                <a:latin typeface="Canva Sans"/>
              </a:rPr>
              <a:t>Moksha Dave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813771" y="7499933"/>
            <a:ext cx="438076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E7CDC2"/>
                </a:solidFill>
                <a:latin typeface="Canva Sans"/>
              </a:rPr>
              <a:t>Jeet Mehta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491604" y="7523931"/>
            <a:ext cx="4537819" cy="44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0"/>
              </a:lnSpc>
            </a:pPr>
            <a:r>
              <a:rPr lang="en-US" sz="2614">
                <a:solidFill>
                  <a:srgbClr val="E7CDC2"/>
                </a:solidFill>
                <a:latin typeface="Canva Sans"/>
              </a:rPr>
              <a:t>Mani Sai Prasad Masupalli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074566" y="2236113"/>
            <a:ext cx="9994422" cy="818710"/>
          </a:xfrm>
          <a:prstGeom prst="rect">
            <a:avLst/>
          </a:prstGeom>
          <a:solidFill>
            <a:srgbClr val="3EDAD8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074566" y="3054823"/>
            <a:ext cx="9994422" cy="65531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487820" y="895350"/>
            <a:ext cx="1274325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ARTIFICIAL NEURAL NETWORK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69671" y="2399723"/>
            <a:ext cx="5179556" cy="441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Poppins Bold"/>
              </a:rPr>
              <a:t>Evaluation Metrics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3539672"/>
            <a:ext cx="18480700" cy="599791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27982" y="895350"/>
            <a:ext cx="15862935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EVALUATION METRICS COMPARISION</a:t>
            </a:r>
          </a:p>
        </p:txBody>
      </p:sp>
      <p:sp>
        <p:nvSpPr>
          <p:cNvPr name="AutoShape 4" id="4"/>
          <p:cNvSpPr/>
          <p:nvPr/>
        </p:nvSpPr>
        <p:spPr>
          <a:xfrm rot="0">
            <a:off x="0" y="2720962"/>
            <a:ext cx="18427982" cy="818710"/>
          </a:xfrm>
          <a:prstGeom prst="rect">
            <a:avLst/>
          </a:prstGeom>
          <a:solidFill>
            <a:srgbClr val="38B6FF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5758363" y="2918585"/>
            <a:ext cx="6828423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Accuracy, Precision &amp; Recall Comparison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06366" y="2992612"/>
            <a:ext cx="15306168" cy="492459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993615" y="895350"/>
            <a:ext cx="573166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CONCLUSION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28906" r="0" b="2890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649664" y="1524000"/>
            <a:ext cx="16264712" cy="8694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5"/>
              </a:lnSpc>
            </a:pPr>
            <a:r>
              <a:rPr lang="en-US" sz="40232">
                <a:solidFill>
                  <a:srgbClr val="191919"/>
                </a:solidFill>
                <a:latin typeface="Moontime Bold"/>
              </a:rPr>
              <a:t>Thank </a:t>
            </a:r>
          </a:p>
          <a:p>
            <a:pPr algn="ctr">
              <a:lnSpc>
                <a:spcPts val="32185"/>
              </a:lnSpc>
              <a:spcBef>
                <a:spcPct val="0"/>
              </a:spcBef>
            </a:pPr>
            <a:r>
              <a:rPr lang="en-US" sz="40232">
                <a:solidFill>
                  <a:srgbClr val="191919"/>
                </a:solidFill>
                <a:latin typeface="Moontime Bold"/>
              </a:rPr>
              <a:t>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73623" y="7030353"/>
            <a:ext cx="1754075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465168" y="3238097"/>
            <a:ext cx="2398559" cy="1331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4638380" y="4866404"/>
            <a:ext cx="2398559" cy="13312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6761682" y="3238097"/>
            <a:ext cx="2398559" cy="1331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031118" y="3238097"/>
            <a:ext cx="2398559" cy="1331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8934894" y="4866404"/>
            <a:ext cx="2398559" cy="1331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12220" y="3687116"/>
            <a:ext cx="1504455" cy="150445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5085432" y="4372460"/>
            <a:ext cx="1504455" cy="1504455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381946" y="4372460"/>
            <a:ext cx="1504455" cy="1504455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7195195" y="3687116"/>
            <a:ext cx="1504455" cy="1504455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478170" y="3687116"/>
            <a:ext cx="1504455" cy="1504455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13154075" y="4866404"/>
            <a:ext cx="2398559" cy="1331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601127" y="4372460"/>
            <a:ext cx="1504455" cy="1504455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3197778" y="3977953"/>
            <a:ext cx="933339" cy="933339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7"/>
          <a:srcRect l="0" t="0" r="0" b="0"/>
          <a:stretch>
            <a:fillRect/>
          </a:stretch>
        </p:blipFill>
        <p:spPr>
          <a:xfrm flipH="false" flipV="false" rot="0">
            <a:off x="5365711" y="4652739"/>
            <a:ext cx="943897" cy="943897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8"/>
          <a:srcRect l="0" t="0" r="0" b="0"/>
          <a:stretch>
            <a:fillRect/>
          </a:stretch>
        </p:blipFill>
        <p:spPr>
          <a:xfrm flipH="false" flipV="false" rot="0">
            <a:off x="7513968" y="3967395"/>
            <a:ext cx="943897" cy="943897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9"/>
          <a:srcRect l="0" t="0" r="0" b="0"/>
          <a:stretch>
            <a:fillRect/>
          </a:stretch>
        </p:blipFill>
        <p:spPr>
          <a:xfrm flipH="false" flipV="false" rot="0">
            <a:off x="9652150" y="4673005"/>
            <a:ext cx="959245" cy="95924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20"/>
          <a:srcRect l="0" t="0" r="0" b="0"/>
          <a:stretch>
            <a:fillRect/>
          </a:stretch>
        </p:blipFill>
        <p:spPr>
          <a:xfrm flipH="false" flipV="false" rot="0">
            <a:off x="11758449" y="3967395"/>
            <a:ext cx="943897" cy="943897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3935125" y="4749466"/>
            <a:ext cx="806324" cy="806324"/>
          </a:xfrm>
          <a:prstGeom prst="rect">
            <a:avLst/>
          </a:prstGeom>
        </p:spPr>
      </p:pic>
      <p:grpSp>
        <p:nvGrpSpPr>
          <p:cNvPr name="Group 20" id="20"/>
          <p:cNvGrpSpPr/>
          <p:nvPr/>
        </p:nvGrpSpPr>
        <p:grpSpPr>
          <a:xfrm rot="0">
            <a:off x="1028700" y="6658467"/>
            <a:ext cx="16672930" cy="1278637"/>
            <a:chOff x="0" y="0"/>
            <a:chExt cx="22230573" cy="170484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83115" y="599060"/>
              <a:ext cx="3486687" cy="49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42">
                  <a:solidFill>
                    <a:srgbClr val="191919"/>
                  </a:solidFill>
                  <a:latin typeface="Aileron Regular Bold"/>
                </a:rPr>
                <a:t>1 - Data Collection</a:t>
              </a:r>
            </a:p>
          </p:txBody>
        </p:sp>
        <p:sp>
          <p:nvSpPr>
            <p:cNvPr name="AutoShape 22" id="22"/>
            <p:cNvSpPr/>
            <p:nvPr/>
          </p:nvSpPr>
          <p:spPr>
            <a:xfrm rot="0">
              <a:off x="0" y="53340"/>
              <a:ext cx="3392002" cy="1651509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7174904" y="332360"/>
              <a:ext cx="3486687" cy="1026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42">
                  <a:solidFill>
                    <a:srgbClr val="191919"/>
                  </a:solidFill>
                  <a:latin typeface="Aileron Regular Bold"/>
                </a:rPr>
                <a:t>3 - Exploratory Data   Analysis</a:t>
              </a:r>
            </a:p>
          </p:txBody>
        </p:sp>
        <p:sp>
          <p:nvSpPr>
            <p:cNvPr name="AutoShape 24" id="24"/>
            <p:cNvSpPr/>
            <p:nvPr/>
          </p:nvSpPr>
          <p:spPr>
            <a:xfrm rot="0">
              <a:off x="7139603" y="53340"/>
              <a:ext cx="3557287" cy="1651509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11727249" y="332360"/>
              <a:ext cx="3486687" cy="1026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42">
                  <a:solidFill>
                    <a:srgbClr val="191919"/>
                  </a:solidFill>
                  <a:latin typeface="Aileron Regular Bold"/>
                </a:rPr>
                <a:t>4 - Feature Extraction</a:t>
              </a:r>
            </a:p>
          </p:txBody>
        </p:sp>
        <p:sp>
          <p:nvSpPr>
            <p:cNvPr name="AutoShape 26" id="26"/>
            <p:cNvSpPr/>
            <p:nvPr/>
          </p:nvSpPr>
          <p:spPr>
            <a:xfrm rot="0">
              <a:off x="10912791" y="26670"/>
              <a:ext cx="3392002" cy="1651509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14636564" y="332360"/>
              <a:ext cx="3486687" cy="1026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42">
                  <a:solidFill>
                    <a:srgbClr val="191919"/>
                  </a:solidFill>
                  <a:latin typeface="Aileron Regular Bold"/>
                </a:rPr>
                <a:t>5 - Model Selection, Training &amp; Testing</a:t>
              </a:r>
            </a:p>
          </p:txBody>
        </p:sp>
        <p:sp>
          <p:nvSpPr>
            <p:cNvPr name="AutoShape 28" id="28"/>
            <p:cNvSpPr/>
            <p:nvPr/>
          </p:nvSpPr>
          <p:spPr>
            <a:xfrm rot="0">
              <a:off x="14522264" y="0"/>
              <a:ext cx="3600827" cy="1651509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AutoShape 29" id="29"/>
            <p:cNvSpPr/>
            <p:nvPr/>
          </p:nvSpPr>
          <p:spPr>
            <a:xfrm rot="0">
              <a:off x="18301051" y="0"/>
              <a:ext cx="3392002" cy="1651509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18743887" y="572390"/>
              <a:ext cx="3486687" cy="493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0"/>
                </a:lnSpc>
              </a:pPr>
              <a:r>
                <a:rPr lang="en-US" sz="2100" spc="42">
                  <a:solidFill>
                    <a:srgbClr val="191919"/>
                  </a:solidFill>
                  <a:latin typeface="Aileron Regular Bold"/>
                </a:rPr>
                <a:t>6</a:t>
              </a:r>
              <a:r>
                <a:rPr lang="en-US" sz="2100" spc="42">
                  <a:solidFill>
                    <a:srgbClr val="191919"/>
                  </a:solidFill>
                  <a:latin typeface="Aileron Regular Bold"/>
                </a:rPr>
                <a:t> - Conclusion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3569802" y="332360"/>
              <a:ext cx="3486687" cy="1026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50"/>
                </a:lnSpc>
              </a:pPr>
              <a:r>
                <a:rPr lang="en-US" sz="2100" spc="42">
                  <a:solidFill>
                    <a:srgbClr val="191919"/>
                  </a:solidFill>
                  <a:latin typeface="Aileron Regular Bold"/>
                </a:rPr>
                <a:t>2 - Data Preprocessing</a:t>
              </a:r>
            </a:p>
          </p:txBody>
        </p:sp>
        <p:sp>
          <p:nvSpPr>
            <p:cNvPr name="AutoShape 32" id="32"/>
            <p:cNvSpPr/>
            <p:nvPr/>
          </p:nvSpPr>
          <p:spPr>
            <a:xfrm rot="0">
              <a:off x="3569802" y="0"/>
              <a:ext cx="3392002" cy="1651509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</p:grpSp>
      <p:sp>
        <p:nvSpPr>
          <p:cNvPr name="TextBox 33" id="33"/>
          <p:cNvSpPr txBox="true"/>
          <p:nvPr/>
        </p:nvSpPr>
        <p:spPr>
          <a:xfrm rot="0">
            <a:off x="3388853" y="721042"/>
            <a:ext cx="11510293" cy="1079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46"/>
              </a:lnSpc>
              <a:spcBef>
                <a:spcPct val="0"/>
              </a:spcBef>
            </a:pPr>
            <a:r>
              <a:rPr lang="en-US" sz="6600" spc="198">
                <a:solidFill>
                  <a:srgbClr val="191919"/>
                </a:solidFill>
                <a:latin typeface="Poppins Bold"/>
              </a:rPr>
              <a:t>APPROACH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98566" y="681592"/>
            <a:ext cx="7890867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DATA COLLECTION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88222" y="2865951"/>
            <a:ext cx="9854134" cy="1522648"/>
            <a:chOff x="0" y="0"/>
            <a:chExt cx="13138845" cy="2030197"/>
          </a:xfrm>
        </p:grpSpPr>
        <p:sp>
          <p:nvSpPr>
            <p:cNvPr name="AutoShape 4" id="4"/>
            <p:cNvSpPr/>
            <p:nvPr/>
          </p:nvSpPr>
          <p:spPr>
            <a:xfrm rot="0">
              <a:off x="2287212" y="0"/>
              <a:ext cx="10851633" cy="2030197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0"/>
              <a:ext cx="2268927" cy="2030197"/>
            </a:xfrm>
            <a:prstGeom prst="rect">
              <a:avLst/>
            </a:prstGeom>
            <a:solidFill>
              <a:srgbClr val="3EDAD8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539364" y="277440"/>
              <a:ext cx="10356706" cy="1408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u="sng">
                  <a:solidFill>
                    <a:srgbClr val="000000"/>
                  </a:solidFill>
                  <a:latin typeface="Poppins"/>
                  <a:hlinkClick r:id="rId2" tooltip="https://www.kaggle.com/datasets/alexteboul/heart-disease-health-indicators-dataset?select=heart_disease_health_indicators_BRFSS2015.csv"/>
                </a:rPr>
                <a:t>https://www.kaggle.com/datasets/alexteboul/heart-disease-health-indicators-dataset?select=heart_disease_health_indicators_BRFSS2015.csv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00752" y="512390"/>
              <a:ext cx="1966575" cy="93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 Bold"/>
                </a:rPr>
                <a:t>Link to Dataset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272797" y="2627441"/>
            <a:ext cx="5305881" cy="5455323"/>
            <a:chOff x="0" y="0"/>
            <a:chExt cx="7074508" cy="7273764"/>
          </a:xfrm>
        </p:grpSpPr>
        <p:sp>
          <p:nvSpPr>
            <p:cNvPr name="AutoShape 9" id="9"/>
            <p:cNvSpPr/>
            <p:nvPr/>
          </p:nvSpPr>
          <p:spPr>
            <a:xfrm rot="0">
              <a:off x="0" y="630004"/>
              <a:ext cx="7074508" cy="6643760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64377" y="1729267"/>
              <a:ext cx="6669554" cy="5219155"/>
            </a:xfrm>
            <a:prstGeom prst="rect">
              <a:avLst/>
            </a:prstGeom>
          </p:spPr>
        </p:pic>
        <p:sp>
          <p:nvSpPr>
            <p:cNvPr name="AutoShape 11" id="11"/>
            <p:cNvSpPr/>
            <p:nvPr/>
          </p:nvSpPr>
          <p:spPr>
            <a:xfrm rot="0">
              <a:off x="0" y="0"/>
              <a:ext cx="7074508" cy="1260007"/>
            </a:xfrm>
            <a:prstGeom prst="rect">
              <a:avLst/>
            </a:prstGeom>
            <a:solidFill>
              <a:srgbClr val="37C9EF"/>
            </a:solid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421676" y="362245"/>
              <a:ext cx="4104155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 Bold"/>
                </a:rPr>
                <a:t>Columns of Dataframe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788222" y="4897357"/>
            <a:ext cx="9854134" cy="3061197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sp>
        <p:nvSpPr>
          <p:cNvPr name="AutoShape 14" id="14"/>
          <p:cNvSpPr/>
          <p:nvPr/>
        </p:nvSpPr>
        <p:spPr>
          <a:xfrm rot="0">
            <a:off x="788222" y="4897357"/>
            <a:ext cx="1701695" cy="3061197"/>
          </a:xfrm>
          <a:prstGeom prst="rect">
            <a:avLst/>
          </a:prstGeom>
          <a:solidFill>
            <a:srgbClr val="01A0C4"/>
          </a:solid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693018" y="5046883"/>
            <a:ext cx="7835037" cy="276214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901604" y="6043781"/>
            <a:ext cx="1474931" cy="720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 Bold"/>
              </a:rPr>
              <a:t>Load Dataframe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63262" y="2182369"/>
            <a:ext cx="13849358" cy="7075931"/>
            <a:chOff x="0" y="0"/>
            <a:chExt cx="18465811" cy="9434575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8465811" cy="9434575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554644" y="1793141"/>
              <a:ext cx="17356524" cy="7035643"/>
            </a:xfrm>
            <a:prstGeom prst="rect">
              <a:avLst/>
            </a:prstGeom>
          </p:spPr>
        </p:pic>
        <p:sp>
          <p:nvSpPr>
            <p:cNvPr name="AutoShape 5" id="5"/>
            <p:cNvSpPr/>
            <p:nvPr/>
          </p:nvSpPr>
          <p:spPr>
            <a:xfrm rot="0">
              <a:off x="0" y="0"/>
              <a:ext cx="18465811" cy="1353436"/>
            </a:xfrm>
            <a:prstGeom prst="rect">
              <a:avLst/>
            </a:prstGeom>
            <a:solidFill>
              <a:srgbClr val="37C9EF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198566" y="681592"/>
            <a:ext cx="7890867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DATA COLLECTION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348883" y="2440254"/>
            <a:ext cx="307811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Dataset Overview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08395" y="601433"/>
            <a:ext cx="967120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DATA PREPROCESSING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24578" y="2082708"/>
            <a:ext cx="10884979" cy="2812052"/>
            <a:chOff x="0" y="0"/>
            <a:chExt cx="14513306" cy="3749402"/>
          </a:xfrm>
        </p:grpSpPr>
        <p:sp>
          <p:nvSpPr>
            <p:cNvPr name="AutoShape 4" id="4"/>
            <p:cNvSpPr/>
            <p:nvPr/>
          </p:nvSpPr>
          <p:spPr>
            <a:xfrm rot="0">
              <a:off x="0" y="570768"/>
              <a:ext cx="14513306" cy="3178634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0"/>
              <a:ext cx="14513306" cy="1141536"/>
            </a:xfrm>
            <a:prstGeom prst="rect">
              <a:avLst/>
            </a:prstGeom>
            <a:solidFill>
              <a:srgbClr val="3EDAD8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5279389" y="321916"/>
              <a:ext cx="3718265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Bold"/>
                </a:rPr>
                <a:t>Missing Values</a:t>
              </a:r>
            </a:p>
          </p:txBody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61807" y="1282529"/>
              <a:ext cx="13756627" cy="2143243"/>
            </a:xfrm>
            <a:prstGeom prst="rect">
              <a:avLst/>
            </a:prstGeom>
          </p:spPr>
        </p:pic>
      </p:grpSp>
      <p:grpSp>
        <p:nvGrpSpPr>
          <p:cNvPr name="Group 8" id="8"/>
          <p:cNvGrpSpPr/>
          <p:nvPr/>
        </p:nvGrpSpPr>
        <p:grpSpPr>
          <a:xfrm rot="0">
            <a:off x="6286883" y="5238750"/>
            <a:ext cx="10972417" cy="4362552"/>
            <a:chOff x="0" y="0"/>
            <a:chExt cx="14629889" cy="5816736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508710" y="1256670"/>
              <a:ext cx="13854368" cy="4560066"/>
            </a:xfrm>
            <a:prstGeom prst="rect">
              <a:avLst/>
            </a:prstGeom>
          </p:spPr>
        </p:pic>
        <p:sp>
          <p:nvSpPr>
            <p:cNvPr name="AutoShape 10" id="10"/>
            <p:cNvSpPr/>
            <p:nvPr/>
          </p:nvSpPr>
          <p:spPr>
            <a:xfrm rot="0">
              <a:off x="0" y="567777"/>
              <a:ext cx="14629889" cy="5248959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AutoShape 11" id="11"/>
            <p:cNvSpPr/>
            <p:nvPr/>
          </p:nvSpPr>
          <p:spPr>
            <a:xfrm rot="0">
              <a:off x="0" y="0"/>
              <a:ext cx="14629889" cy="1135554"/>
            </a:xfrm>
            <a:prstGeom prst="rect">
              <a:avLst/>
            </a:prstGeom>
            <a:solidFill>
              <a:srgbClr val="01A0C4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378742" y="5425769"/>
            <a:ext cx="2788698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Duplicate Values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08395" y="574713"/>
            <a:ext cx="967120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DATA PREPROCESSING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678439" y="1988845"/>
            <a:ext cx="21644878" cy="13820122"/>
            <a:chOff x="0" y="0"/>
            <a:chExt cx="28859838" cy="18426829"/>
          </a:xfrm>
        </p:grpSpPr>
        <p:sp>
          <p:nvSpPr>
            <p:cNvPr name="AutoShape 4" id="4"/>
            <p:cNvSpPr/>
            <p:nvPr/>
          </p:nvSpPr>
          <p:spPr>
            <a:xfrm rot="0">
              <a:off x="0" y="4710829"/>
              <a:ext cx="13741875" cy="13716000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5286425" y="5092199"/>
              <a:ext cx="7574291" cy="5464871"/>
            </a:xfrm>
            <a:prstGeom prst="rect">
              <a:avLst/>
            </a:prstGeom>
          </p:spPr>
        </p:pic>
        <p:sp>
          <p:nvSpPr>
            <p:cNvPr name="AutoShape 6" id="6"/>
            <p:cNvSpPr/>
            <p:nvPr/>
          </p:nvSpPr>
          <p:spPr>
            <a:xfrm rot="0">
              <a:off x="15117962" y="4710829"/>
              <a:ext cx="13741875" cy="13716000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16141604" y="5092199"/>
              <a:ext cx="7494955" cy="5464871"/>
            </a:xfrm>
            <a:prstGeom prst="rect">
              <a:avLst/>
            </a:prstGeom>
          </p:spPr>
        </p:pic>
        <p:sp>
          <p:nvSpPr>
            <p:cNvPr name="AutoShape 8" id="8"/>
            <p:cNvSpPr/>
            <p:nvPr/>
          </p:nvSpPr>
          <p:spPr>
            <a:xfrm rot="0">
              <a:off x="2237919" y="4710829"/>
              <a:ext cx="2268927" cy="6353377"/>
            </a:xfrm>
            <a:prstGeom prst="rect">
              <a:avLst/>
            </a:prstGeom>
            <a:solidFill>
              <a:srgbClr val="13538A"/>
            </a:solidFill>
          </p:spPr>
        </p:sp>
        <p:sp>
          <p:nvSpPr>
            <p:cNvPr name="AutoShape 9" id="9"/>
            <p:cNvSpPr/>
            <p:nvPr/>
          </p:nvSpPr>
          <p:spPr>
            <a:xfrm rot="0">
              <a:off x="24339877" y="4710829"/>
              <a:ext cx="2268927" cy="6353377"/>
            </a:xfrm>
            <a:prstGeom prst="rect">
              <a:avLst/>
            </a:prstGeom>
            <a:solidFill>
              <a:srgbClr val="13538A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389095" y="7321926"/>
              <a:ext cx="1966575" cy="93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 Bold"/>
                </a:rPr>
                <a:t>Before Balancing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563659" y="7384810"/>
              <a:ext cx="1966575" cy="93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 Bold"/>
                </a:rPr>
                <a:t>After Balancing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7153210" y="1141536"/>
              <a:ext cx="14513306" cy="3178634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AutoShape 13" id="13"/>
            <p:cNvSpPr/>
            <p:nvPr/>
          </p:nvSpPr>
          <p:spPr>
            <a:xfrm rot="0">
              <a:off x="7153210" y="0"/>
              <a:ext cx="14513306" cy="1141536"/>
            </a:xfrm>
            <a:prstGeom prst="rect">
              <a:avLst/>
            </a:prstGeom>
            <a:solidFill>
              <a:srgbClr val="3AC1DF"/>
            </a:solidFill>
          </p:spPr>
        </p:sp>
        <p:sp>
          <p:nvSpPr>
            <p:cNvPr name="AutoShape 14" id="14"/>
            <p:cNvSpPr/>
            <p:nvPr/>
          </p:nvSpPr>
          <p:spPr>
            <a:xfrm flipV="true">
              <a:off x="4332079" y="2708545"/>
              <a:ext cx="2538859" cy="1589317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ash"/>
              <a:headEnd type="none" len="sm" w="sm"/>
              <a:tailEnd type="arrow" len="sm" w="med"/>
            </a:ln>
          </p:spPr>
        </p:sp>
        <p:sp>
          <p:nvSpPr>
            <p:cNvPr name="AutoShape 15" id="15"/>
            <p:cNvSpPr/>
            <p:nvPr/>
          </p:nvSpPr>
          <p:spPr>
            <a:xfrm>
              <a:off x="21853718" y="2629031"/>
              <a:ext cx="2471812" cy="1691708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ysDash"/>
              <a:headEnd type="none" len="sm" w="sm"/>
              <a:tailEnd type="arrow" len="sm" w="med"/>
            </a:ln>
          </p:spPr>
        </p:sp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4"/>
            <a:srcRect l="0" t="0" r="0" b="0"/>
            <a:stretch>
              <a:fillRect/>
            </a:stretch>
          </p:blipFill>
          <p:spPr>
            <a:xfrm flipH="false" flipV="false" rot="0">
              <a:off x="15416881" y="2687016"/>
              <a:ext cx="6098174" cy="674692"/>
            </a:xfrm>
            <a:prstGeom prst="rect">
              <a:avLst/>
            </a:prstGeom>
          </p:spPr>
        </p:pic>
        <p:pic>
          <p:nvPicPr>
            <p:cNvPr name="Picture 17" id="17"/>
            <p:cNvPicPr>
              <a:picLocks noChangeAspect="true"/>
            </p:cNvPicPr>
            <p:nvPr/>
          </p:nvPicPr>
          <p:blipFill>
            <a:blip r:embed="rId5"/>
            <a:srcRect l="0" t="0" r="0" b="0"/>
            <a:stretch>
              <a:fillRect/>
            </a:stretch>
          </p:blipFill>
          <p:spPr>
            <a:xfrm flipH="false" flipV="false" rot="0">
              <a:off x="7621261" y="1486617"/>
              <a:ext cx="7465420" cy="2488473"/>
            </a:xfrm>
            <a:prstGeom prst="rect">
              <a:avLst/>
            </a:prstGeom>
          </p:spPr>
        </p:pic>
        <p:sp>
          <p:nvSpPr>
            <p:cNvPr name="TextBox 18" id="18"/>
            <p:cNvSpPr txBox="true"/>
            <p:nvPr/>
          </p:nvSpPr>
          <p:spPr>
            <a:xfrm rot="0">
              <a:off x="11941590" y="303010"/>
              <a:ext cx="4976658" cy="468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 Bold"/>
                </a:rPr>
                <a:t>Data Balancing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710269" y="1443161"/>
              <a:ext cx="5167123" cy="93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Poppins Bold"/>
                </a:rPr>
                <a:t>Synthetic Minority Oversampling Technique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701846" y="617588"/>
            <a:ext cx="13162359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EXPLORATORY DATA ANALYSIS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93346" y="2142594"/>
            <a:ext cx="14779359" cy="7115706"/>
            <a:chOff x="0" y="0"/>
            <a:chExt cx="19705812" cy="9487609"/>
          </a:xfrm>
        </p:grpSpPr>
        <p:sp>
          <p:nvSpPr>
            <p:cNvPr name="AutoShape 4" id="4"/>
            <p:cNvSpPr/>
            <p:nvPr/>
          </p:nvSpPr>
          <p:spPr>
            <a:xfrm rot="0">
              <a:off x="0" y="1112912"/>
              <a:ext cx="19705812" cy="8374696"/>
            </a:xfrm>
            <a:prstGeom prst="rect">
              <a:avLst/>
            </a:prstGeom>
            <a:solidFill>
              <a:srgbClr val="191919">
                <a:alpha val="3529"/>
              </a:srgbClr>
            </a:solidFill>
          </p:spPr>
        </p:sp>
        <p:sp>
          <p:nvSpPr>
            <p:cNvPr name="AutoShape 5" id="5"/>
            <p:cNvSpPr/>
            <p:nvPr/>
          </p:nvSpPr>
          <p:spPr>
            <a:xfrm rot="0">
              <a:off x="0" y="0"/>
              <a:ext cx="19705812" cy="1236745"/>
            </a:xfrm>
            <a:prstGeom prst="rect">
              <a:avLst/>
            </a:prstGeom>
            <a:solidFill>
              <a:srgbClr val="3EDAD8"/>
            </a:solidFill>
          </p:spPr>
        </p: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592511" y="1236745"/>
              <a:ext cx="18719477" cy="7922152"/>
            </a:xfrm>
            <a:prstGeom prst="rect">
              <a:avLst/>
            </a:prstGeom>
          </p:spPr>
        </p:pic>
        <p:sp>
          <p:nvSpPr>
            <p:cNvPr name="TextBox 7" id="7"/>
            <p:cNvSpPr txBox="true"/>
            <p:nvPr/>
          </p:nvSpPr>
          <p:spPr>
            <a:xfrm rot="0">
              <a:off x="6214501" y="312938"/>
              <a:ext cx="6906075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Poppins Bold"/>
                </a:rPr>
                <a:t>Balanced Dataset Overview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25703" y="523875"/>
            <a:ext cx="9467493" cy="1137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Poppins Bold"/>
              </a:rPr>
              <a:t>FEATURE EXTRACTION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555242" y="1937385"/>
            <a:ext cx="17177517" cy="7463790"/>
          </a:xfrm>
          <a:prstGeom prst="rect">
            <a:avLst/>
          </a:prstGeom>
          <a:solidFill>
            <a:srgbClr val="191919">
              <a:alpha val="3529"/>
            </a:srgbClr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0872" y="3062538"/>
            <a:ext cx="16626255" cy="5755242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0">
            <a:off x="555242" y="1937385"/>
            <a:ext cx="17177517" cy="689243"/>
          </a:xfrm>
          <a:prstGeom prst="rect">
            <a:avLst/>
          </a:prstGeom>
          <a:solidFill>
            <a:srgbClr val="002D70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555242" y="2035141"/>
            <a:ext cx="17177517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Canva Sans Bold"/>
              </a:rPr>
              <a:t>Correlation Matrix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DAFgyrt66NY</dc:identifier>
  <dcterms:modified xsi:type="dcterms:W3CDTF">2011-08-01T06:04:30Z</dcterms:modified>
  <cp:revision>1</cp:revision>
  <dc:title>CS513</dc:title>
</cp:coreProperties>
</file>